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2" r:id="rId4"/>
    <p:sldId id="283" r:id="rId5"/>
    <p:sldId id="258" r:id="rId6"/>
    <p:sldId id="259" r:id="rId7"/>
    <p:sldId id="278" r:id="rId8"/>
    <p:sldId id="260" r:id="rId9"/>
    <p:sldId id="261" r:id="rId10"/>
    <p:sldId id="262" r:id="rId11"/>
    <p:sldId id="263" r:id="rId12"/>
    <p:sldId id="264" r:id="rId13"/>
    <p:sldId id="270" r:id="rId14"/>
    <p:sldId id="265" r:id="rId15"/>
    <p:sldId id="266" r:id="rId16"/>
    <p:sldId id="268" r:id="rId17"/>
    <p:sldId id="269" r:id="rId18"/>
    <p:sldId id="272" r:id="rId19"/>
    <p:sldId id="279" r:id="rId20"/>
    <p:sldId id="281" r:id="rId21"/>
    <p:sldId id="280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2025-04-15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77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2025-04-15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37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2025-04-15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80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2025-04-15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2025-04-15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70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2025-04-15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2025-04-15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19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2025-04-15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20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2025-04-15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92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2025-04-15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61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2025-04-15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68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B6E2-6FA1-45AB-B183-F93A4301EE62}" type="datetimeFigureOut">
              <a:rPr lang="pl-PL" smtClean="0"/>
              <a:t>2025-04-15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29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93000" size="36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DE9EDB-66D2-4702-B75D-160CF7487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970" y="346842"/>
            <a:ext cx="9770534" cy="17972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altLang="pl-PL" sz="4400" b="1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EGZAMIN </a:t>
            </a:r>
            <a:r>
              <a:rPr lang="pl-PL" altLang="pl-PL" sz="44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ÓSMOKLASISTY</a:t>
            </a:r>
          </a:p>
          <a:p>
            <a:pPr marL="0" indent="0" algn="ctr">
              <a:buNone/>
            </a:pPr>
            <a:r>
              <a:rPr lang="pl-PL" altLang="pl-PL" sz="4400" b="1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i</a:t>
            </a:r>
            <a:r>
              <a:rPr lang="pl-PL" altLang="pl-PL" sz="44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nformacja dla rodziców/opiekunów uczniów</a:t>
            </a:r>
            <a:endParaRPr lang="pl-PL" altLang="pl-PL" sz="4400" b="1" dirty="0">
              <a:solidFill>
                <a:srgbClr val="002060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9EF3A14-45D5-4F39-ADF9-C4135DED4D34}"/>
              </a:ext>
            </a:extLst>
          </p:cNvPr>
          <p:cNvSpPr/>
          <p:nvPr/>
        </p:nvSpPr>
        <p:spPr>
          <a:xfrm>
            <a:off x="9553904" y="5967509"/>
            <a:ext cx="219666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altLang="pl-PL" sz="24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pl-PL" altLang="pl-PL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maj 2025 </a:t>
            </a:r>
            <a:r>
              <a:rPr lang="pl-PL" altLang="pl-PL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r.</a:t>
            </a:r>
            <a:endParaRPr lang="ru-RU" altLang="pl-PL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47" y="2255532"/>
            <a:ext cx="7449157" cy="435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2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54"/>
    </mc:Choice>
    <mc:Fallback xmlns="">
      <p:transition advTm="449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4084" y="199891"/>
            <a:ext cx="121079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Czynności organizacyjne</a:t>
            </a:r>
          </a:p>
          <a:p>
            <a:pPr algn="ctr"/>
            <a:endParaRPr lang="pl-PL" sz="36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pl-PL" sz="3600" dirty="0" smtClean="0">
                <a:latin typeface="Book Antiqua" panose="02040602050305030304" pitchFamily="18" charset="0"/>
              </a:rPr>
              <a:t>Po rozdaniu arkuszy przewodniczący zespołu nadzorującego informuje zdających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3600" dirty="0" smtClean="0">
                <a:latin typeface="Book Antiqua" panose="02040602050305030304" pitchFamily="18" charset="0"/>
              </a:rPr>
              <a:t>o obowiązku sprawdzenia, czy typ arkusza na kodzie kreskowym jest taki sam jak na arkuszu,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3600" dirty="0" smtClean="0">
                <a:latin typeface="Book Antiqua" panose="02040602050305030304" pitchFamily="18" charset="0"/>
              </a:rPr>
              <a:t>o obowiązku zapoznania się z instrukcją na 1 i 2 stronie arkusza,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3600" dirty="0" smtClean="0">
                <a:latin typeface="Book Antiqua" panose="02040602050305030304" pitchFamily="18" charset="0"/>
              </a:rPr>
              <a:t>o sprawdzeniu kompletności arkusza egzaminacyjnego,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3600" dirty="0" smtClean="0">
                <a:latin typeface="Book Antiqua" panose="02040602050305030304" pitchFamily="18" charset="0"/>
              </a:rPr>
              <a:t>o sprawdzeniu, czy zeszyt zadań egzaminacyjnych zawiera wszystkie kolejno ponumerowane strony.</a:t>
            </a:r>
            <a:endParaRPr lang="pl-PL" sz="3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9696" y="204300"/>
            <a:ext cx="114983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Sprawdzenie typu arkusza</a:t>
            </a:r>
          </a:p>
          <a:p>
            <a:pPr algn="just"/>
            <a:r>
              <a:rPr lang="pl-PL" sz="3600" dirty="0" smtClean="0">
                <a:latin typeface="Book Antiqua" panose="02040602050305030304" pitchFamily="18" charset="0"/>
              </a:rPr>
              <a:t>Przed rozpoczęciem egzaminu, w wyznaczonych miejscach arkusza egzaminacyjnego (w tym na karcie odpowiedzi), zdający wpisuje swój kod, numer PESEL oraz umieszcza otrzymane od członków zespołu nadzorującego naklejki z kodem kreskowym</a:t>
            </a:r>
            <a:endParaRPr lang="pl-PL" sz="3600" dirty="0">
              <a:latin typeface="Book Antiqua" panose="0204060205030503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838" y="3532340"/>
            <a:ext cx="8798824" cy="31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4495" y="291433"/>
            <a:ext cx="110989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Sprawdzenie poprawności kodowania</a:t>
            </a:r>
          </a:p>
          <a:p>
            <a:pPr algn="just"/>
            <a:endParaRPr lang="pl-PL" sz="4000" dirty="0" smtClean="0">
              <a:latin typeface="Book Antiqua" panose="02040602050305030304" pitchFamily="18" charset="0"/>
            </a:endParaRPr>
          </a:p>
          <a:p>
            <a:pPr algn="just"/>
            <a:r>
              <a:rPr lang="pl-PL" sz="4000" dirty="0" smtClean="0">
                <a:latin typeface="Book Antiqua" panose="02040602050305030304" pitchFamily="18" charset="0"/>
              </a:rPr>
              <a:t>Członkowie zespołu nadzorującego sprawdzają: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czy uczniowie wpisali w wyznaczonych miejscach arkusza egzaminacyjnego kod ucznia i numer PESEL,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czy uczniowie nakleili w wyznaczonych miejscach arkusza egzaminacyjnego naklejki z kodami kreskowymi.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2733" y="58847"/>
            <a:ext cx="1177446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Przeprowadzenie egzaminu</a:t>
            </a:r>
          </a:p>
          <a:p>
            <a:r>
              <a:rPr lang="pl-PL" sz="3200" dirty="0" smtClean="0">
                <a:latin typeface="Book Antiqua" panose="02040602050305030304" pitchFamily="18" charset="0"/>
              </a:rPr>
              <a:t>W czasie trwania egzaminu ósmoklasisty w sali egzaminacyjnej mogą przebywać wyłącznie uczniowie, zespół egzaminacyjny, obserwatorzy</a:t>
            </a:r>
            <a:r>
              <a:rPr lang="pl-PL" sz="3200" dirty="0" smtClean="0">
                <a:latin typeface="Book Antiqua" panose="02040602050305030304" pitchFamily="18" charset="0"/>
              </a:rPr>
              <a:t>.</a:t>
            </a:r>
          </a:p>
          <a:p>
            <a:endParaRPr lang="pl-PL" sz="3200" dirty="0" smtClean="0">
              <a:latin typeface="Book Antiqua" panose="02040602050305030304" pitchFamily="18" charset="0"/>
            </a:endParaRPr>
          </a:p>
          <a:p>
            <a:r>
              <a:rPr lang="pl-PL" sz="3200" dirty="0" smtClean="0">
                <a:latin typeface="Book Antiqua" panose="02040602050305030304" pitchFamily="18" charset="0"/>
              </a:rPr>
              <a:t>Uczniowie są informowani</a:t>
            </a:r>
            <a:r>
              <a:rPr lang="pl-PL" sz="3200" dirty="0" smtClean="0">
                <a:latin typeface="Book Antiqua" panose="02040602050305030304" pitchFamily="18" charset="0"/>
              </a:rPr>
              <a:t>:</a:t>
            </a:r>
          </a:p>
          <a:p>
            <a:endParaRPr lang="pl-PL" sz="320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Book Antiqua" panose="02040602050305030304" pitchFamily="18" charset="0"/>
              </a:rPr>
              <a:t>o zasadach zachowania się podczas egzaminu</a:t>
            </a:r>
            <a:r>
              <a:rPr lang="pl-PL" sz="3200" dirty="0" smtClean="0">
                <a:latin typeface="Book Antiqua" panose="0204060205030503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320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Book Antiqua" panose="02040602050305030304" pitchFamily="18" charset="0"/>
              </a:rPr>
              <a:t>o konieczności zaznaczania odpowiedzi na karcie odpowiedzi przez uczniów niekorzystających z dostosowań</a:t>
            </a:r>
            <a:r>
              <a:rPr lang="pl-PL" sz="3200" dirty="0" smtClean="0">
                <a:latin typeface="Book Antiqua" panose="0204060205030503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320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Book Antiqua" panose="02040602050305030304" pitchFamily="18" charset="0"/>
              </a:rPr>
              <a:t>o </a:t>
            </a:r>
            <a:r>
              <a:rPr lang="pl-PL" sz="3200" dirty="0" smtClean="0">
                <a:latin typeface="Book Antiqua" panose="02040602050305030304" pitchFamily="18" charset="0"/>
              </a:rPr>
              <a:t>zasadach oddawania arkuszy po zakończeniu pracy.</a:t>
            </a:r>
            <a:endParaRPr lang="pl-PL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2587" y="1270617"/>
            <a:ext cx="117494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Rozpoczęcie egzaminu</a:t>
            </a:r>
          </a:p>
          <a:p>
            <a:pPr algn="ctr"/>
            <a:endParaRPr lang="pl-PL" sz="20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pl-PL" sz="4000" dirty="0" smtClean="0">
                <a:latin typeface="Book Antiqua" panose="02040602050305030304" pitchFamily="18" charset="0"/>
              </a:rPr>
              <a:t>Po czynnościach organizacyjnych przewodniczący zespołu nadzorującego zapisuje na tablicy </a:t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latin typeface="Book Antiqua" panose="02040602050305030304" pitchFamily="18" charset="0"/>
              </a:rPr>
              <a:t>(w miejscu widocznym dla wszystkich zdających), faktyczny </a:t>
            </a:r>
            <a:r>
              <a:rPr lang="pl-PL" sz="4000" b="1" dirty="0" smtClean="0">
                <a:latin typeface="Book Antiqua" panose="02040602050305030304" pitchFamily="18" charset="0"/>
              </a:rPr>
              <a:t>czas rozpoczęcia i zakończenia</a:t>
            </a:r>
            <a:r>
              <a:rPr lang="pl-PL" sz="4000" dirty="0" smtClean="0">
                <a:latin typeface="Book Antiqua" panose="02040602050305030304" pitchFamily="18" charset="0"/>
              </a:rPr>
              <a:t> pracy </a:t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latin typeface="Book Antiqua" panose="02040602050305030304" pitchFamily="18" charset="0"/>
              </a:rPr>
              <a:t>z arkuszem egzaminacyjnym.</a:t>
            </a:r>
          </a:p>
        </p:txBody>
      </p:sp>
    </p:spTree>
    <p:extLst>
      <p:ext uri="{BB962C8B-B14F-4D97-AF65-F5344CB8AC3E}">
        <p14:creationId xmlns:p14="http://schemas.microsoft.com/office/powerpoint/2010/main" val="9933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9907" y="0"/>
            <a:ext cx="1200209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0" i="0" u="none" strike="noStrike" baseline="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 trakcie egzaminu</a:t>
            </a:r>
          </a:p>
          <a:p>
            <a:pPr algn="just"/>
            <a:r>
              <a:rPr lang="pl-PL" sz="32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Na </a:t>
            </a:r>
            <a:r>
              <a:rPr lang="pl-PL" sz="3200" b="1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10 minut </a:t>
            </a:r>
            <a:r>
              <a:rPr lang="pl-PL" sz="32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przed zakończeniem czasu przeznaczonego na pracę z arkuszem przypomina się zdającym o konieczności zaznaczenia odpowiedzi na karcie odpowiedzi</a:t>
            </a:r>
            <a:r>
              <a:rPr lang="pl-PL" sz="3200" dirty="0">
                <a:solidFill>
                  <a:srgbClr val="164A4F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pl-PL" sz="32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Jeśli uczeń ukończył pracę przed wyznaczonym czasem, zgłasza to przez podniesienie ręki, zamyka arkusz i odkłada go na brzeg stolika. </a:t>
            </a:r>
          </a:p>
          <a:p>
            <a:pPr algn="just"/>
            <a:r>
              <a:rPr lang="pl-PL" sz="32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Komisja w obecności ucznia sprawdza kompletność materiałów</a:t>
            </a:r>
            <a:r>
              <a:rPr lang="pl-PL" sz="3200" dirty="0">
                <a:solidFill>
                  <a:srgbClr val="164A4F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pl-PL" sz="32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Jeżeli zdający zgłasza zakończenie pracy wcześniej niż na </a:t>
            </a:r>
            <a:r>
              <a:rPr lang="pl-PL" sz="3200" b="1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10 minut </a:t>
            </a:r>
            <a:r>
              <a:rPr lang="pl-PL" sz="32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przed zakończeniem czasu przeznaczonego na pracę z arkuszem – przed odebraniem jego arkusza egzaminacyjnego należy sprawdzić, czy uczeń zaznaczył odpowiedzi na karcie odpowiedzi. W przypadku braku zaznaczeń poleca zdającemu wykonanie tej czynności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6105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17534" y="302548"/>
            <a:ext cx="1153229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4000" dirty="0" smtClean="0">
                <a:latin typeface="Book Antiqua" panose="02040602050305030304" pitchFamily="18" charset="0"/>
              </a:rPr>
              <a:t>Po zakończeniu egzaminu ósmoklasisty z danego przedmiotu osoby wchodzące w skład zespołu nadzorującego w obecności zdających zbierają od uczniów materiały egzaminacyjne i sprawdzają ich kompletność.</a:t>
            </a:r>
          </a:p>
          <a:p>
            <a:pPr algn="just"/>
            <a:endParaRPr lang="pl-PL" sz="4000" dirty="0" smtClean="0">
              <a:latin typeface="Book Antiqua" panose="02040602050305030304" pitchFamily="18" charset="0"/>
            </a:endParaRPr>
          </a:p>
          <a:p>
            <a:pPr algn="just"/>
            <a:r>
              <a:rPr lang="pl-PL" sz="4000" dirty="0" smtClean="0">
                <a:latin typeface="Book Antiqua" panose="02040602050305030304" pitchFamily="18" charset="0"/>
              </a:rPr>
              <a:t>Następnie przewodniczący zezwala zdającym, </a:t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latin typeface="Book Antiqua" panose="02040602050305030304" pitchFamily="18" charset="0"/>
              </a:rPr>
              <a:t>z wyjątkiem ucznia, który ma być obecny podczas pakowania materiałów egzaminacyjnych, na opuszczenie sali.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737" y="992191"/>
            <a:ext cx="1123167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Termin wydania zdającym zaświadczeń </a:t>
            </a:r>
            <a:br>
              <a:rPr lang="pl-PL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l-PL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 informacji o wynikach:</a:t>
            </a:r>
          </a:p>
          <a:p>
            <a:pPr algn="ctr"/>
            <a:endParaRPr lang="pl-PL" sz="36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pl-PL" sz="4000" b="1" dirty="0" smtClean="0">
                <a:latin typeface="Book Antiqua" panose="02040602050305030304" pitchFamily="18" charset="0"/>
              </a:rPr>
              <a:t>4 lipca 2025 r</a:t>
            </a:r>
            <a:r>
              <a:rPr lang="pl-PL" sz="4000" dirty="0" smtClean="0">
                <a:latin typeface="Book Antiqua" panose="02040602050305030304" pitchFamily="18" charset="0"/>
              </a:rPr>
              <a:t>. - ogłoszenie wyników egzaminu</a:t>
            </a:r>
          </a:p>
          <a:p>
            <a:r>
              <a:rPr lang="pl-PL" sz="4000" dirty="0">
                <a:latin typeface="Book Antiqua" panose="02040602050305030304" pitchFamily="18" charset="0"/>
              </a:rPr>
              <a:t>	</a:t>
            </a:r>
            <a:r>
              <a:rPr lang="pl-PL" sz="4000" dirty="0" smtClean="0">
                <a:latin typeface="Book Antiqua" panose="02040602050305030304" pitchFamily="18" charset="0"/>
              </a:rPr>
              <a:t>			w </a:t>
            </a:r>
            <a:r>
              <a:rPr lang="pl-PL" sz="4000" b="1" dirty="0" smtClean="0">
                <a:latin typeface="Book Antiqua" panose="02040602050305030304" pitchFamily="18" charset="0"/>
              </a:rPr>
              <a:t>ZIU</a:t>
            </a:r>
            <a:r>
              <a:rPr lang="pl-PL" sz="4000" dirty="0" smtClean="0">
                <a:latin typeface="Book Antiqua" panose="02040602050305030304" pitchFamily="18" charset="0"/>
              </a:rPr>
              <a:t>,</a:t>
            </a:r>
            <a:endParaRPr lang="pl-PL" sz="4000" b="1" dirty="0" smtClean="0">
              <a:latin typeface="Book Antiqua" panose="02040602050305030304" pitchFamily="18" charset="0"/>
            </a:endParaRPr>
          </a:p>
          <a:p>
            <a:endParaRPr lang="pl-PL" sz="4000" dirty="0" smtClean="0">
              <a:latin typeface="Book Antiqua" panose="02040602050305030304" pitchFamily="18" charset="0"/>
            </a:endParaRPr>
          </a:p>
          <a:p>
            <a:r>
              <a:rPr lang="pl-PL" sz="4000" b="1" dirty="0" smtClean="0">
                <a:latin typeface="Book Antiqua" panose="02040602050305030304" pitchFamily="18" charset="0"/>
              </a:rPr>
              <a:t>4 lipca 2025 r</a:t>
            </a:r>
            <a:r>
              <a:rPr lang="pl-PL" sz="4000" dirty="0" smtClean="0">
                <a:latin typeface="Book Antiqua" panose="02040602050305030304" pitchFamily="18" charset="0"/>
              </a:rPr>
              <a:t>. - odbiór zaświadczeń w szkole.</a:t>
            </a:r>
          </a:p>
        </p:txBody>
      </p:sp>
    </p:spTree>
    <p:extLst>
      <p:ext uri="{BB962C8B-B14F-4D97-AF65-F5344CB8AC3E}">
        <p14:creationId xmlns:p14="http://schemas.microsoft.com/office/powerpoint/2010/main" val="7812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97" y="2770319"/>
            <a:ext cx="8640381" cy="309605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625497" y="502285"/>
            <a:ext cx="88056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Hasła i loginy do ZIU</a:t>
            </a:r>
          </a:p>
          <a:p>
            <a:r>
              <a:rPr lang="pl-PL" sz="4000" dirty="0" smtClean="0">
                <a:latin typeface="Book Antiqua" panose="02040602050305030304" pitchFamily="18" charset="0"/>
              </a:rPr>
              <a:t>-</a:t>
            </a:r>
            <a:r>
              <a:rPr lang="pl-PL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pl-PL" sz="4000" dirty="0" smtClean="0">
                <a:latin typeface="Book Antiqua" panose="02040602050305030304" pitchFamily="18" charset="0"/>
              </a:rPr>
              <a:t>uczniowie otrzymają po egzaminach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6630" y="-957458"/>
            <a:ext cx="15240000" cy="8572500"/>
          </a:xfrm>
          <a:prstGeom prst="rect">
            <a:avLst/>
          </a:prstGeom>
        </p:spPr>
      </p:pic>
      <p:sp>
        <p:nvSpPr>
          <p:cNvPr id="4" name="Owal 3"/>
          <p:cNvSpPr/>
          <p:nvPr/>
        </p:nvSpPr>
        <p:spPr>
          <a:xfrm>
            <a:off x="301214" y="5163671"/>
            <a:ext cx="2861534" cy="849854"/>
          </a:xfrm>
          <a:prstGeom prst="ellipse">
            <a:avLst/>
          </a:prstGeom>
          <a:noFill/>
          <a:ln w="104775">
            <a:solidFill>
              <a:srgbClr val="C0000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-814192" y="4033381"/>
            <a:ext cx="1115406" cy="1327759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/>
          <p:nvPr/>
        </p:nvCxnSpPr>
        <p:spPr>
          <a:xfrm>
            <a:off x="-814192" y="4076412"/>
            <a:ext cx="1115406" cy="1327759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-672549" y="1782013"/>
            <a:ext cx="1115406" cy="1327759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301214" y="3011037"/>
            <a:ext cx="2861534" cy="849854"/>
          </a:xfrm>
          <a:prstGeom prst="ellipse">
            <a:avLst/>
          </a:prstGeom>
          <a:noFill/>
          <a:ln w="104775">
            <a:solidFill>
              <a:srgbClr val="C0000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91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69014" y="136634"/>
            <a:ext cx="1205421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język polski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– 13 maja 2025 r.</a:t>
            </a:r>
            <a:r>
              <a:rPr lang="pl-PL" sz="4000" dirty="0" smtClean="0">
                <a:latin typeface="Book Antiqua" panose="02040602050305030304" pitchFamily="18" charset="0"/>
              </a:rPr>
              <a:t/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effectLst/>
                <a:latin typeface="Book Antiqua" panose="02040602050305030304" pitchFamily="18" charset="0"/>
              </a:rPr>
              <a:t>(wtorek) – godz.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9:00</a:t>
            </a:r>
          </a:p>
          <a:p>
            <a:endParaRPr lang="pl-PL" sz="4000" dirty="0" smtClean="0">
              <a:effectLst/>
              <a:latin typeface="Book Antiqua" panose="02040602050305030304" pitchFamily="18" charset="0"/>
            </a:endParaRPr>
          </a:p>
          <a:p>
            <a:r>
              <a:rPr lang="pl-PL" sz="4000" dirty="0" smtClean="0">
                <a:latin typeface="Book Antiqua" panose="02040602050305030304" pitchFamily="18" charset="0"/>
              </a:rPr>
              <a:t>	</a:t>
            </a:r>
            <a:r>
              <a:rPr lang="pl-PL" sz="2000" dirty="0" smtClean="0">
                <a:latin typeface="Book Antiqua" panose="02040602050305030304" pitchFamily="18" charset="0"/>
              </a:rPr>
              <a:t>				</a:t>
            </a:r>
            <a:r>
              <a:rPr lang="pl-PL" sz="4000" b="1" dirty="0" smtClean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matematyka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 – 14 maja 2025 r.</a:t>
            </a:r>
            <a:r>
              <a:rPr lang="pl-PL" sz="4000" dirty="0" smtClean="0">
                <a:latin typeface="Book Antiqua" panose="02040602050305030304" pitchFamily="18" charset="0"/>
              </a:rPr>
              <a:t/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latin typeface="Book Antiqua" panose="02040602050305030304" pitchFamily="18" charset="0"/>
              </a:rPr>
              <a:t>		    			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(środa) – godz.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9:00</a:t>
            </a:r>
          </a:p>
          <a:p>
            <a:endParaRPr lang="pl-PL" sz="4000" dirty="0" smtClean="0">
              <a:effectLst/>
              <a:latin typeface="Book Antiqua" panose="02040602050305030304" pitchFamily="18" charset="0"/>
            </a:endParaRPr>
          </a:p>
          <a:p>
            <a:r>
              <a:rPr lang="pl-PL" sz="4000" dirty="0" smtClean="0">
                <a:latin typeface="Book Antiqua" panose="02040602050305030304" pitchFamily="18" charset="0"/>
              </a:rPr>
              <a:t>	</a:t>
            </a:r>
            <a:r>
              <a:rPr lang="pl-PL" sz="4000" b="1" dirty="0" smtClean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język </a:t>
            </a:r>
            <a:r>
              <a:rPr lang="pl-PL" sz="4000" b="1" dirty="0" smtClean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angielski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– 15 maja 2025 r. 				    (czwartek) – godz. 9:00</a:t>
            </a:r>
          </a:p>
          <a:p>
            <a:r>
              <a:rPr lang="pl-PL" sz="4000" dirty="0" smtClean="0">
                <a:latin typeface="Book Antiqua" panose="02040602050305030304" pitchFamily="18" charset="0"/>
              </a:rPr>
              <a:t>  </a:t>
            </a:r>
            <a:endParaRPr lang="pl-PL" sz="3200" b="1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pl-PL" sz="4000" b="1" dirty="0" smtClean="0">
                <a:latin typeface="Book Antiqua" panose="02040602050305030304" pitchFamily="18" charset="0"/>
              </a:rPr>
              <a:t>10 – 12 czerwca 2025 r. – termin dodatkowy</a:t>
            </a:r>
            <a:endParaRPr lang="pl-PL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124"/>
            <a:ext cx="12192000" cy="71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95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779" y="2367419"/>
            <a:ext cx="3356974" cy="169101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653" y="1367224"/>
            <a:ext cx="1536325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90441" y="443344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latin typeface="Book Antiqua" panose="02040602050305030304" pitchFamily="18" charset="0"/>
              </a:rPr>
              <a:t>Logowanie </a:t>
            </a:r>
            <a:r>
              <a:rPr lang="pl-PL" sz="4000" b="0" i="0" u="none" strike="noStrike" baseline="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zdających </a:t>
            </a:r>
            <a:r>
              <a:rPr lang="pl-PL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do </a:t>
            </a:r>
            <a:r>
              <a:rPr lang="pl-PL" sz="4000" b="0" i="0" u="none" strike="noStrike" baseline="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ZIU</a:t>
            </a:r>
            <a:endParaRPr lang="pl-PL" sz="40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56" y="2153312"/>
            <a:ext cx="7716327" cy="39534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141" y="1151230"/>
            <a:ext cx="9507277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1" y="583772"/>
            <a:ext cx="11010974" cy="58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37" y="490531"/>
            <a:ext cx="10911702" cy="598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94" y="261367"/>
            <a:ext cx="9632516" cy="63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6" name="Prostokąt 5"/>
          <p:cNvSpPr/>
          <p:nvPr/>
        </p:nvSpPr>
        <p:spPr>
          <a:xfrm>
            <a:off x="3973416" y="616038"/>
            <a:ext cx="8580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7200" b="1" i="1" dirty="0">
                <a:solidFill>
                  <a:srgbClr val="1C4732"/>
                </a:solidFill>
                <a:latin typeface="Book Antiqua" panose="02040602050305030304" pitchFamily="18" charset="0"/>
              </a:rPr>
              <a:t>Dziękuję za uwagę</a:t>
            </a:r>
            <a:endParaRPr lang="pl-PL" sz="72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526924" y="1786074"/>
            <a:ext cx="22176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i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SP64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pl-PL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31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806356" y="1060469"/>
            <a:ext cx="84412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Czas trwania egzaminu </a:t>
            </a:r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ósmoklasisty</a:t>
            </a:r>
          </a:p>
          <a:p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język </a:t>
            </a:r>
            <a:r>
              <a:rPr lang="pl-PL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polski	</a:t>
            </a:r>
            <a:r>
              <a:rPr lang="pl-PL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150</a:t>
            </a:r>
            <a:r>
              <a:rPr lang="pl-PL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225</a:t>
            </a:r>
          </a:p>
          <a:p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matematyka</a:t>
            </a:r>
            <a:r>
              <a:rPr lang="pl-PL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125</a:t>
            </a:r>
            <a:r>
              <a:rPr lang="pl-PL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190</a:t>
            </a:r>
          </a:p>
          <a:p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język </a:t>
            </a:r>
            <a:r>
              <a:rPr lang="pl-PL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obcy nowożytny	110	</a:t>
            </a:r>
            <a:r>
              <a:rPr lang="pl-PL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165</a:t>
            </a:r>
            <a:endParaRPr lang="pl-PL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3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3888" y="384841"/>
            <a:ext cx="1055238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czasie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przeznaczonym na egzamin uczeń:</a:t>
            </a:r>
          </a:p>
          <a:p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rozwiązuje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zadania egzaminacyjne, </a:t>
            </a: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sprawdza poprawność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rozwiązań zadań egzaminacyjnych, </a:t>
            </a: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przenosi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odpowiedzi do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zadań zamkniętych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kartę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odpowiedzi,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sprawdza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poprawność przeniesienia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odpowiedzi na kartę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odpowiedzi.</a:t>
            </a:r>
          </a:p>
        </p:txBody>
      </p:sp>
    </p:spTree>
    <p:extLst>
      <p:ext uri="{BB962C8B-B14F-4D97-AF65-F5344CB8AC3E}">
        <p14:creationId xmlns:p14="http://schemas.microsoft.com/office/powerpoint/2010/main" val="116026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8674" y="294289"/>
            <a:ext cx="1182125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Book Antiqua" panose="02040602050305030304" pitchFamily="18" charset="0"/>
              </a:rPr>
              <a:t>Zbiórka w holu szkoły o godz. </a:t>
            </a:r>
            <a:r>
              <a:rPr lang="pl-PL" sz="4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8:15</a:t>
            </a:r>
            <a:r>
              <a:rPr lang="pl-PL" sz="4000" dirty="0" smtClean="0">
                <a:latin typeface="Book Antiqua" panose="02040602050305030304" pitchFamily="18" charset="0"/>
              </a:rPr>
              <a:t>:</a:t>
            </a:r>
          </a:p>
          <a:p>
            <a:endParaRPr lang="pl-PL" sz="4000" dirty="0" smtClean="0">
              <a:latin typeface="Book Antiqua" panose="02040602050305030304" pitchFamily="18" charset="0"/>
            </a:endParaRPr>
          </a:p>
          <a:p>
            <a:pPr marL="571500" indent="-571500">
              <a:buFontTx/>
              <a:buChar char="-"/>
            </a:pPr>
            <a:r>
              <a:rPr lang="pl-PL" sz="4000" dirty="0">
                <a:latin typeface="Book Antiqua" panose="02040602050305030304" pitchFamily="18" charset="0"/>
              </a:rPr>
              <a:t>s</a:t>
            </a:r>
            <a:r>
              <a:rPr lang="pl-PL" sz="4000" dirty="0" smtClean="0">
                <a:latin typeface="Book Antiqua" panose="02040602050305030304" pitchFamily="18" charset="0"/>
              </a:rPr>
              <a:t>potkanie z wychowawcą, </a:t>
            </a:r>
          </a:p>
          <a:p>
            <a:pPr marL="571500" indent="-571500">
              <a:buFontTx/>
              <a:buChar char="-"/>
            </a:pPr>
            <a:r>
              <a:rPr lang="pl-PL" sz="4000" dirty="0" smtClean="0">
                <a:latin typeface="Book Antiqua" panose="02040602050305030304" pitchFamily="18" charset="0"/>
              </a:rPr>
              <a:t>szatnia w salach na parterze,</a:t>
            </a:r>
          </a:p>
          <a:p>
            <a:pPr marL="571500" indent="-571500">
              <a:buFontTx/>
              <a:buChar char="-"/>
            </a:pPr>
            <a:r>
              <a:rPr lang="pl-PL" sz="4000" dirty="0">
                <a:latin typeface="Book Antiqua" panose="02040602050305030304" pitchFamily="18" charset="0"/>
              </a:rPr>
              <a:t>p</a:t>
            </a:r>
            <a:r>
              <a:rPr lang="pl-PL" sz="4000" dirty="0" smtClean="0">
                <a:latin typeface="Book Antiqua" panose="02040602050305030304" pitchFamily="18" charset="0"/>
              </a:rPr>
              <a:t>ozostawienie telefonów, plecaków, torebek …</a:t>
            </a:r>
          </a:p>
          <a:p>
            <a:pPr marL="571500" indent="-571500">
              <a:buFontTx/>
              <a:buChar char="-"/>
            </a:pPr>
            <a:r>
              <a:rPr lang="pl-PL" sz="4000" dirty="0">
                <a:latin typeface="Book Antiqua" panose="02040602050305030304" pitchFamily="18" charset="0"/>
              </a:rPr>
              <a:t>s</a:t>
            </a:r>
            <a:r>
              <a:rPr lang="pl-PL" sz="4000" dirty="0" smtClean="0">
                <a:latin typeface="Book Antiqua" panose="02040602050305030304" pitchFamily="18" charset="0"/>
              </a:rPr>
              <a:t>prawdzenie obecności,</a:t>
            </a:r>
          </a:p>
          <a:p>
            <a:pPr marL="571500" indent="-571500">
              <a:buFontTx/>
              <a:buChar char="-"/>
            </a:pPr>
            <a:r>
              <a:rPr lang="pl-PL" sz="4000" dirty="0">
                <a:latin typeface="Book Antiqua" panose="02040602050305030304" pitchFamily="18" charset="0"/>
              </a:rPr>
              <a:t>p</a:t>
            </a:r>
            <a:r>
              <a:rPr lang="pl-PL" sz="4000" dirty="0" smtClean="0">
                <a:latin typeface="Book Antiqua" panose="02040602050305030304" pitchFamily="18" charset="0"/>
              </a:rPr>
              <a:t>rzejście do </a:t>
            </a:r>
            <a:r>
              <a:rPr lang="pl-PL" sz="4000" dirty="0" err="1" smtClean="0">
                <a:latin typeface="Book Antiqua" panose="02040602050305030304" pitchFamily="18" charset="0"/>
              </a:rPr>
              <a:t>sal</a:t>
            </a:r>
            <a:r>
              <a:rPr lang="pl-PL" sz="4000" dirty="0" smtClean="0">
                <a:latin typeface="Book Antiqua" panose="02040602050305030304" pitchFamily="18" charset="0"/>
              </a:rPr>
              <a:t> egzaminacyjnych wraz </a:t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latin typeface="Book Antiqua" panose="02040602050305030304" pitchFamily="18" charset="0"/>
              </a:rPr>
              <a:t>z osobami z komisji egzaminacyjnej.</a:t>
            </a:r>
          </a:p>
          <a:p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6634" y="0"/>
            <a:ext cx="1198179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i="0" u="none" strike="noStrike" baseline="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Przed wejściem zdających do </a:t>
            </a:r>
            <a:r>
              <a:rPr lang="pl-PL" sz="4000" b="1" i="0" u="none" strike="noStrike" baseline="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sali</a:t>
            </a:r>
            <a:endParaRPr lang="pl-PL" sz="4000" b="1" i="0" u="none" strike="noStrike" baseline="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endParaRPr lang="pl-PL" sz="2000" b="1" i="0" u="none" strike="noStrike" baseline="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pl-PL" sz="40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Komisja przypomina o </a:t>
            </a:r>
            <a:r>
              <a:rPr lang="pl-PL" sz="4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zakazie</a:t>
            </a:r>
            <a:r>
              <a:rPr lang="pl-PL" sz="48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pl-PL" sz="4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wnoszenia</a:t>
            </a:r>
            <a:r>
              <a:rPr lang="pl-PL" sz="48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pl-PL" sz="40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do sali egzaminacyjnej </a:t>
            </a:r>
            <a:r>
              <a:rPr lang="pl-PL" sz="4000" u="sng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urządzeń telekomunikacyjnych</a:t>
            </a:r>
            <a:r>
              <a:rPr lang="pl-PL" sz="4000" u="sng" dirty="0">
                <a:solidFill>
                  <a:srgbClr val="164A4F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pl-PL" sz="4000" dirty="0">
                <a:solidFill>
                  <a:srgbClr val="164A4F"/>
                </a:solidFill>
                <a:latin typeface="Book Antiqua" panose="02040602050305030304" pitchFamily="18" charset="0"/>
              </a:rPr>
              <a:t>D</a:t>
            </a:r>
            <a:r>
              <a:rPr lang="pl-PL" sz="40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o </a:t>
            </a:r>
            <a:r>
              <a:rPr lang="pl-PL" sz="4000" dirty="0">
                <a:solidFill>
                  <a:srgbClr val="164A4F"/>
                </a:solidFill>
                <a:latin typeface="Book Antiqua" panose="02040602050305030304" pitchFamily="18" charset="0"/>
              </a:rPr>
              <a:t>s</a:t>
            </a:r>
            <a:r>
              <a:rPr lang="pl-PL" sz="40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ali można wnieść wyłącznie przybory wymienione w komunikacie o przyborach, tj</a:t>
            </a:r>
            <a:r>
              <a:rPr lang="pl-PL" sz="4000" dirty="0">
                <a:solidFill>
                  <a:srgbClr val="164A4F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pl-PL" sz="3200" b="1" u="sng" dirty="0" smtClean="0">
                <a:latin typeface="Book Antiqua" panose="02040602050305030304" pitchFamily="18" charset="0"/>
              </a:rPr>
              <a:t>długopis</a:t>
            </a:r>
            <a:r>
              <a:rPr lang="pl-PL" sz="3200" u="sng" dirty="0" smtClean="0">
                <a:latin typeface="Book Antiqua" panose="02040602050305030304" pitchFamily="18" charset="0"/>
              </a:rPr>
              <a:t> (lub pióro) z czarnym tuszem/atramentem </a:t>
            </a:r>
            <a:br>
              <a:rPr lang="pl-PL" sz="3200" u="sng" dirty="0" smtClean="0">
                <a:latin typeface="Book Antiqua" panose="02040602050305030304" pitchFamily="18" charset="0"/>
              </a:rPr>
            </a:br>
            <a:r>
              <a:rPr lang="pl-PL" sz="3200" dirty="0" smtClean="0">
                <a:latin typeface="Book Antiqua" panose="02040602050305030304" pitchFamily="18" charset="0"/>
              </a:rPr>
              <a:t>(nie dozwolone jest korzystanie z długopisów zmazywalnych/ścieralnych</a:t>
            </a:r>
            <a:r>
              <a:rPr lang="pl-PL" sz="3200" dirty="0">
                <a:latin typeface="Book Antiqua" panose="02040602050305030304" pitchFamily="18" charset="0"/>
              </a:rPr>
              <a:t>),</a:t>
            </a:r>
          </a:p>
          <a:p>
            <a:pPr algn="just"/>
            <a:r>
              <a:rPr lang="pl-PL" sz="3200" dirty="0" smtClean="0">
                <a:latin typeface="Book Antiqua" panose="02040602050305030304" pitchFamily="18" charset="0"/>
              </a:rPr>
              <a:t>dodatkowo </a:t>
            </a:r>
            <a:r>
              <a:rPr lang="pl-PL" sz="3200" dirty="0" smtClean="0">
                <a:latin typeface="Book Antiqua" panose="02040602050305030304" pitchFamily="18" charset="0"/>
              </a:rPr>
              <a:t>w przypadku egzaminu z matematyki uczeń ma ze sobą </a:t>
            </a:r>
            <a:r>
              <a:rPr lang="pl-PL" sz="3200" b="1" u="sng" dirty="0" smtClean="0">
                <a:latin typeface="Book Antiqua" panose="02040602050305030304" pitchFamily="18" charset="0"/>
              </a:rPr>
              <a:t>linijkę</a:t>
            </a:r>
            <a:r>
              <a:rPr lang="pl-PL" sz="3200" dirty="0" smtClean="0">
                <a:latin typeface="Book Antiqua" panose="02040602050305030304" pitchFamily="18" charset="0"/>
              </a:rPr>
              <a:t>. </a:t>
            </a:r>
            <a:endParaRPr lang="pl-PL" sz="3200" dirty="0">
              <a:latin typeface="Book Antiqua" panose="02040602050305030304" pitchFamily="18" charset="0"/>
            </a:endParaRPr>
          </a:p>
          <a:p>
            <a:pPr algn="just"/>
            <a:r>
              <a:rPr lang="pl-PL" sz="40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Zdający mogą wnieść do sali </a:t>
            </a:r>
            <a:r>
              <a:rPr lang="pl-PL" sz="4000" b="1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małą butelkę wody</a:t>
            </a:r>
            <a:r>
              <a:rPr lang="pl-PL" sz="4000" dirty="0">
                <a:solidFill>
                  <a:srgbClr val="164A4F"/>
                </a:solidFill>
                <a:latin typeface="Book Antiqua" panose="02040602050305030304" pitchFamily="18" charset="0"/>
              </a:rPr>
              <a:t>.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7682" y="0"/>
            <a:ext cx="1221287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Skład zespołu nadzorującego</a:t>
            </a:r>
          </a:p>
          <a:p>
            <a:pPr algn="just"/>
            <a:endParaRPr lang="pl-PL" sz="1400" dirty="0" smtClean="0">
              <a:latin typeface="Book Antiqua" panose="0204060205030503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jeden nauczyciel zatrudniony w szkole,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>
                <a:latin typeface="Book Antiqua" panose="02040602050305030304" pitchFamily="18" charset="0"/>
              </a:rPr>
              <a:t>d</a:t>
            </a:r>
            <a:r>
              <a:rPr lang="pl-PL" sz="4000" dirty="0" smtClean="0">
                <a:latin typeface="Book Antiqua" panose="02040602050305030304" pitchFamily="18" charset="0"/>
              </a:rPr>
              <a:t>rugi nauczyciel z  innej szkoły,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>
                <a:latin typeface="Book Antiqua" panose="02040602050305030304" pitchFamily="18" charset="0"/>
              </a:rPr>
              <a:t>m</a:t>
            </a:r>
            <a:r>
              <a:rPr lang="pl-PL" sz="4000" dirty="0" smtClean="0">
                <a:latin typeface="Book Antiqua" panose="02040602050305030304" pitchFamily="18" charset="0"/>
              </a:rPr>
              <a:t>oże być jeszcze obserwator.</a:t>
            </a:r>
          </a:p>
          <a:p>
            <a:pPr algn="just"/>
            <a:r>
              <a:rPr lang="pl-PL" sz="4000" dirty="0">
                <a:latin typeface="Book Antiqua" panose="02040602050305030304" pitchFamily="18" charset="0"/>
              </a:rPr>
              <a:t>Z</a:t>
            </a:r>
            <a:r>
              <a:rPr lang="pl-PL" sz="4000" dirty="0" smtClean="0">
                <a:latin typeface="Book Antiqua" panose="02040602050305030304" pitchFamily="18" charset="0"/>
              </a:rPr>
              <a:t>espołu nadzorujący egzamin zapewnienia uczniom: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niezbędną pomocy przy kodowaniu arkusza egzaminacyjnego i oddawaniu arkusza po zakończeniu pracy,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warunki do samodzielnej pracy w trakcie egzaminu.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30621" y="416878"/>
            <a:ext cx="110568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Losowanie numerów stolików</a:t>
            </a:r>
          </a:p>
          <a:p>
            <a:endParaRPr lang="pl-PL" sz="4000" dirty="0" smtClean="0">
              <a:latin typeface="Book Antiqua" panose="0204060205030503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Uczniowie do sali egzaminacyjnej wchodzą pojedynczo,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Uczeń losuje numer stolika, przy którym będzie pracował,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Uczeń otrzyma </a:t>
            </a:r>
            <a:r>
              <a:rPr lang="pl-PL" sz="4000" dirty="0" smtClean="0">
                <a:latin typeface="Book Antiqua" panose="02040602050305030304" pitchFamily="18" charset="0"/>
              </a:rPr>
              <a:t>naklejki z kodem kreskowym </a:t>
            </a:r>
            <a:r>
              <a:rPr lang="pl-PL" sz="4000" dirty="0" smtClean="0">
                <a:latin typeface="Book Antiqua" panose="02040602050305030304" pitchFamily="18" charset="0"/>
              </a:rPr>
              <a:t>przygotowane przez OKE i sprawdza swoje dane, w razie błędu zgłasza to komisji.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15007" y="515007"/>
            <a:ext cx="110673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Przekazanie materiałów komisji i zdającym</a:t>
            </a:r>
          </a:p>
          <a:p>
            <a:pPr algn="ctr"/>
            <a:endParaRPr lang="pl-PL" sz="40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pl-PL" sz="4000" dirty="0">
                <a:latin typeface="Book Antiqua" panose="02040602050305030304" pitchFamily="18" charset="0"/>
              </a:rPr>
              <a:t>o</a:t>
            </a:r>
            <a:r>
              <a:rPr lang="pl-PL" sz="4000" dirty="0" smtClean="0">
                <a:latin typeface="Book Antiqua" panose="02040602050305030304" pitchFamily="18" charset="0"/>
              </a:rPr>
              <a:t>koło pół godziny przed rozpoczęciem egzaminu dyrektor (po upewnieniu się, że materiały egzaminacyjne nie zostały naruszone)</a:t>
            </a:r>
          </a:p>
          <a:p>
            <a:pPr algn="just"/>
            <a:r>
              <a:rPr lang="pl-PL" sz="4000" dirty="0" smtClean="0">
                <a:latin typeface="Book Antiqua" panose="02040602050305030304" pitchFamily="18" charset="0"/>
              </a:rPr>
              <a:t>otwiera je w obecności członków komisji  oraz co najmniej jednego przedstawiciela uczniów </a:t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latin typeface="Book Antiqua" panose="02040602050305030304" pitchFamily="18" charset="0"/>
              </a:rPr>
              <a:t>i przekazuje do </a:t>
            </a:r>
            <a:r>
              <a:rPr lang="pl-PL" sz="4000" dirty="0" err="1" smtClean="0">
                <a:latin typeface="Book Antiqua" panose="02040602050305030304" pitchFamily="18" charset="0"/>
              </a:rPr>
              <a:t>sal</a:t>
            </a:r>
            <a:r>
              <a:rPr lang="pl-PL" sz="4000" dirty="0" smtClean="0">
                <a:latin typeface="Book Antiqua" panose="02040602050305030304" pitchFamily="18" charset="0"/>
              </a:rPr>
              <a:t> egzaminacyjnych.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603</Words>
  <Application>Microsoft Office PowerPoint</Application>
  <PresentationFormat>Panoramiczny</PresentationFormat>
  <Paragraphs>103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76</cp:revision>
  <dcterms:created xsi:type="dcterms:W3CDTF">2022-05-06T08:14:11Z</dcterms:created>
  <dcterms:modified xsi:type="dcterms:W3CDTF">2025-04-15T13:17:41Z</dcterms:modified>
</cp:coreProperties>
</file>